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3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1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F6D6A2-FB4C-46D1-B1B8-883F073E5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4506B46-16BF-4AE1-B8CD-A39B1B783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E501DE-01F1-41F5-A789-BE6B26744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A3FE-9FD1-404B-A85A-48C43EDF6A88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13D409-26F2-454E-956C-768957852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9E2886-3150-45A9-B399-0412E0E68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8C18-9660-4953-8759-2B0864DE1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90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A32A00-5705-4D21-9745-7DFFE2A40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6EA6600-3A1E-4679-9304-D9E2241A9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7E7A9E-DF90-41B4-A3AE-F454E8C77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A3FE-9FD1-404B-A85A-48C43EDF6A88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D3B3FA-01B5-443E-B64E-566D036A1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472851-E94B-4295-A39C-F874E7D21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8C18-9660-4953-8759-2B0864DE1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08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8565425-D2E9-4D68-945A-4386DC395E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FC65648-EA82-4A68-B164-521D079D2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84A6ED-67BC-4EE1-9637-FBBEA7941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A3FE-9FD1-404B-A85A-48C43EDF6A88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B1F2F7-553A-4980-8329-96965648D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8A3FDF-10E6-4EC6-B55A-D1856B1AA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8C18-9660-4953-8759-2B0864DE1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1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11F8FF-E2C3-46BC-8FCB-956E9410D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67FEBB-58F8-4DCD-BD40-C9C687DD0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88F6A-A058-4A44-BC94-F61AF94F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A3FE-9FD1-404B-A85A-48C43EDF6A88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492213-15CC-4FC5-866F-ADE55553B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69CDDE-34DC-4792-8C9A-38C1A7E18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8C18-9660-4953-8759-2B0864DE1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81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4CD51A-FDC4-4AD9-919E-2C8164B8B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FA10C9-65B8-437E-A2ED-0101EA8BF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D2602B-EC7E-4DFF-B374-E3875460D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A3FE-9FD1-404B-A85A-48C43EDF6A88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B0CF2E-BD3E-4F7A-9A4B-699B0D52D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828CC2-3D0D-4A15-8781-7CC259008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8C18-9660-4953-8759-2B0864DE1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64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A03054-7D7D-4C7B-BEA4-B467F8DC6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3DA789-2E3E-4D1E-B194-867E6BDC83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129239E-C193-43F1-AA3C-F0A8DC5DC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FB4FAD-7DE3-40D8-BFE1-64A48B365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A3FE-9FD1-404B-A85A-48C43EDF6A88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63FA20-4055-4D74-8454-89C1CB7ED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388EA4C-EFB0-45BA-8189-FBB7CB51B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8C18-9660-4953-8759-2B0864DE1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63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2D1A13-D68F-4A54-A4C5-5FED2AB24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7CF19F-76B2-4513-A05D-1C497B7FE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7C0AAD-00D3-41C4-98ED-E2599A90A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398B38D-4F8C-45C8-9ECC-B55A4C787F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CF6A488-3B54-4FA1-BBFB-A14BB61E0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EC565FB-A773-4ABE-90FD-D09D829BC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A3FE-9FD1-404B-A85A-48C43EDF6A88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3062662-7A57-4CDF-984A-48918F8C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F182086-FFBC-4441-AFC8-E9CB19613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8C18-9660-4953-8759-2B0864DE1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88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BC3137-2603-40F8-AF6B-14D7DACEF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07DFE4-8370-4321-A7C3-551C3F58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A3FE-9FD1-404B-A85A-48C43EDF6A88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D9F5EE-1316-4196-897A-6CC2CB41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1DAA5A4-B319-4D40-B1DD-F96A4F57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8C18-9660-4953-8759-2B0864DE1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46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FAA42E1-ACC8-4B15-ADF8-BD8E9CEA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A3FE-9FD1-404B-A85A-48C43EDF6A88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932CABB-1E0A-456F-9F55-04D631B37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C9FF6A1-06B1-4022-8AA9-7268C8BC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8C18-9660-4953-8759-2B0864DE1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79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01EDCB-BABC-4D37-BD18-A097C47A9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0FA4C4-CD44-4A88-8019-321C5A43E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9A0C784-B6C9-4124-BDF2-CC73A1467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E3A99A-B137-4266-A099-C108C01F0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A3FE-9FD1-404B-A85A-48C43EDF6A88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556D55-C572-4486-8CE9-F0C19E4E8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732751-8566-497C-817B-6099F3A6A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8C18-9660-4953-8759-2B0864DE1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60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5F5FA5-BB1F-4C57-A295-44954F22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7E25A3D-B5AB-4DEA-B777-C55D488798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57ED188-4D41-4BD4-A18E-5D1D932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E38A86-7AA3-455B-9213-1BCABAAF0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A3FE-9FD1-404B-A85A-48C43EDF6A88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3DA6B8-A742-4EB7-BD10-BF0D5C3C4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098E60-9201-49F6-A5C1-2E850A873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8C18-9660-4953-8759-2B0864DE1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52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D5DBE5-FF39-4822-86B2-C3AB343ED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C369CB-FA26-422B-8481-454642FA7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85651B-AE8B-432F-894B-9AEB1E1694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4A3FE-9FD1-404B-A85A-48C43EDF6A88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2DD97E-3B0A-486D-8B16-8FC20C2B8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E64D46-E5DC-4A6F-9027-6BA5A69287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B8C18-9660-4953-8759-2B0864DE1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12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2109487-061C-4482-B4E6-9788DB05CB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90" y="-1"/>
            <a:ext cx="12139461" cy="903464"/>
          </a:xfrm>
        </p:spPr>
        <p:txBody>
          <a:bodyPr>
            <a:normAutofit fontScale="25000" lnSpcReduction="20000"/>
          </a:bodyPr>
          <a:lstStyle/>
          <a:p>
            <a:pPr indent="450215">
              <a:lnSpc>
                <a:spcPct val="120000"/>
              </a:lnSpc>
              <a:spcBef>
                <a:spcPts val="0"/>
              </a:spcBef>
            </a:pP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Семейный случай бокового амиотрофического склероза: клиническое наблюдение и молекулярная диагностика </a:t>
            </a:r>
            <a:endParaRPr lang="ru-RU" sz="48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20000"/>
              </a:lnSpc>
              <a:spcBef>
                <a:spcPts val="0"/>
              </a:spcBef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Familial case of amyotrophic lateral sclerosis: clinical observation and molecular diagnostics</a:t>
            </a:r>
            <a:endParaRPr lang="ru-RU" sz="36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Рушкевич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Ю.Н.</a:t>
            </a:r>
            <a:r>
              <a:rPr lang="ru-RU" sz="3600" b="1" baseline="300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u="sng" dirty="0" err="1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Мальгина</a:t>
            </a:r>
            <a:r>
              <a:rPr lang="ru-RU" sz="3600" b="1" u="sng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Е.В. </a:t>
            </a:r>
            <a:r>
              <a:rPr lang="ru-RU" sz="3600" b="1" baseline="300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Гусина А.А.</a:t>
            </a:r>
            <a:r>
              <a:rPr lang="ru-RU" sz="3600" b="1" baseline="300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Лихачев С.А.</a:t>
            </a:r>
            <a:r>
              <a:rPr lang="ru-RU" sz="3600" b="1" baseline="300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Переверзева О.В.</a:t>
            </a:r>
            <a:r>
              <a:rPr lang="ru-RU" sz="3600" b="1" baseline="300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36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600" i="1" baseline="30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3600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Республиканский научно-практический центр неврологии и нейрохирургии, Минск, Беларусь</a:t>
            </a:r>
            <a:endParaRPr lang="ru-RU" sz="36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600" i="1" baseline="300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3600" i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Республиканский научно-практический центр «Мать и Дитя», Минск, Беларусь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3600" b="1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3600" b="1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36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3600" b="1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3600" b="1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7898B4-AF8D-44AA-9C2D-C550C2015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1367" y="5000668"/>
            <a:ext cx="2777140" cy="1626036"/>
          </a:xfrm>
          <a:prstGeom prst="rect">
            <a:avLst/>
          </a:prstGeom>
        </p:spPr>
      </p:pic>
      <p:pic>
        <p:nvPicPr>
          <p:cNvPr id="1027" name="Рисунок 1">
            <a:extLst>
              <a:ext uri="{FF2B5EF4-FFF2-40B4-BE49-F238E27FC236}">
                <a16:creationId xmlns:a16="http://schemas.microsoft.com/office/drawing/2014/main" id="{2D788D3A-2940-475D-B3F5-127705221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64"/>
          <a:stretch>
            <a:fillRect/>
          </a:stretch>
        </p:blipFill>
        <p:spPr bwMode="auto">
          <a:xfrm>
            <a:off x="8686514" y="2814142"/>
            <a:ext cx="3369461" cy="118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D4CFEE1-7A74-460C-84DA-807FF0B9C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82D4EE-6CE9-4EFC-A699-350521250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8579" y="3968697"/>
            <a:ext cx="1432554" cy="4770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kumimoji="0" lang="en-US" altLang="ru-RU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+(SOD1, p.Glu134Gly/N)</a:t>
            </a:r>
            <a:endParaRPr kumimoji="0" lang="ru-RU" alt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04107B-7FC5-48F9-B89C-AA4CAF14A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8856" y="4148060"/>
            <a:ext cx="3142161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lvl="0" indent="-171450" algn="ctr">
              <a:buFontTx/>
              <a:buChar char="-"/>
            </a:pPr>
            <a:r>
              <a:rPr lang="ru-RU" altLang="ru-RU" sz="800" dirty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умершие обладатели изучаемого признака;      </a:t>
            </a:r>
          </a:p>
          <a:p>
            <a:pPr marL="171450" lvl="0" indent="-171450" algn="ctr">
              <a:buFontTx/>
              <a:buChar char="-"/>
            </a:pPr>
            <a:r>
              <a:rPr lang="ru-RU" altLang="ru-RU" sz="800" dirty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обладатель изучаемого  признака; </a:t>
            </a: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Е – высокопроизводительное секвенирование; 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исследование документально подтверждено; 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II-2, III-1 – пациенты с мышечной слабостью.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Рис. 1 Родословная пациента П.</a:t>
            </a:r>
            <a:endParaRPr kumimoji="0" lang="ru-RU" altLang="ru-RU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Рисунок 4">
            <a:extLst>
              <a:ext uri="{FF2B5EF4-FFF2-40B4-BE49-F238E27FC236}">
                <a16:creationId xmlns:a16="http://schemas.microsoft.com/office/drawing/2014/main" id="{325D7C42-B200-46A2-B0F2-8FE098CB6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9012" y="4352788"/>
            <a:ext cx="177480" cy="14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3">
            <a:extLst>
              <a:ext uri="{FF2B5EF4-FFF2-40B4-BE49-F238E27FC236}">
                <a16:creationId xmlns:a16="http://schemas.microsoft.com/office/drawing/2014/main" id="{DD7A3C90-67C8-4F01-8450-C719BA05B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3484" y="4183384"/>
            <a:ext cx="165528" cy="147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FA6D02C-DA3D-4594-ABFC-05CF9D9A75F8}"/>
              </a:ext>
            </a:extLst>
          </p:cNvPr>
          <p:cNvSpPr/>
          <p:nvPr/>
        </p:nvSpPr>
        <p:spPr>
          <a:xfrm>
            <a:off x="9237752" y="6615094"/>
            <a:ext cx="362208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Рис. 2 </a:t>
            </a:r>
            <a:r>
              <a:rPr lang="ru-RU" sz="900" dirty="0" err="1"/>
              <a:t>Гиптрофия</a:t>
            </a:r>
            <a:r>
              <a:rPr lang="ru-RU" sz="900" dirty="0"/>
              <a:t> языка пациента П.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45491" y="761005"/>
            <a:ext cx="11901017" cy="903464"/>
          </a:xfrm>
          <a:prstGeom prst="roundRect">
            <a:avLst>
              <a:gd name="adj" fmla="val 1516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</a:pPr>
            <a:r>
              <a:rPr lang="ru-RU" sz="1050" b="1" dirty="0"/>
              <a:t>Введение</a:t>
            </a:r>
          </a:p>
          <a:p>
            <a:pPr algn="just">
              <a:spcBef>
                <a:spcPts val="0"/>
              </a:spcBef>
            </a:pPr>
            <a:r>
              <a:rPr lang="ru-RU" sz="900" dirty="0"/>
              <a:t>Боковой амиотрофический склероз (БАС) - </a:t>
            </a:r>
            <a:r>
              <a:rPr lang="ru-RU" sz="900" dirty="0" err="1"/>
              <a:t>нейродегенеративное</a:t>
            </a:r>
            <a:r>
              <a:rPr lang="ru-RU" sz="900" dirty="0"/>
              <a:t> заболевание с поражением моторных нейронов головного и спинного мозга, характеризующееся прогрессированием и развитием мышечной слабости, дыхательными нарушениями, расстройством речи. Дебют чаще в возрасте 55-60 лет. Средняя продолжительность жизни 32 месяца. До настоящего времени задержка установления диагноза достигает 18 месяцев. Идентифицировать генетический дефект удается в 68 % семейных случаев заболевания и лишь у 11 %пациентов со спорадической формой БАС. Наиболее часто развитие заболевания связано с мутациями в генах SOD1, C9orf72 и TARDBP. Первым геном, для которого была установлена связь с развитием БАС, был ген, кодирующий </a:t>
            </a:r>
            <a:r>
              <a:rPr lang="ru-RU" sz="900" dirty="0" err="1"/>
              <a:t>Cu</a:t>
            </a:r>
            <a:r>
              <a:rPr lang="ru-RU" sz="900" dirty="0"/>
              <a:t>/</a:t>
            </a:r>
            <a:r>
              <a:rPr lang="ru-RU" sz="900" dirty="0" err="1"/>
              <a:t>Zn</a:t>
            </a:r>
            <a:r>
              <a:rPr lang="ru-RU" sz="900" dirty="0"/>
              <a:t> зависимую </a:t>
            </a:r>
            <a:r>
              <a:rPr lang="ru-RU" sz="900" dirty="0" err="1"/>
              <a:t>супероксиддисмутазу</a:t>
            </a:r>
            <a:r>
              <a:rPr lang="ru-RU" sz="900" dirty="0"/>
              <a:t> 1 (SOD1). Мутации в нем возникают в 15–20 % случаев при семейной форме БАС и у 1-2% со при спорадической. Начато рандомизированное плацебо-контролируемое исследование оценки применения препарата </a:t>
            </a:r>
            <a:r>
              <a:rPr lang="ru-RU" sz="900" dirty="0" err="1"/>
              <a:t>Тофирсен</a:t>
            </a:r>
            <a:r>
              <a:rPr lang="ru-RU" sz="900" dirty="0"/>
              <a:t> у клинически бессимптомных взрослых пациентов с подтвержденной мутацией в гене SOD1. </a:t>
            </a:r>
            <a:r>
              <a:rPr lang="en-US" sz="1100" dirty="0"/>
              <a:t>*</a:t>
            </a:r>
            <a:endParaRPr lang="ru-RU" sz="900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A34D1CA8-5A40-4DD2-9DCE-8564407281DE}"/>
              </a:ext>
            </a:extLst>
          </p:cNvPr>
          <p:cNvSpPr/>
          <p:nvPr/>
        </p:nvSpPr>
        <p:spPr>
          <a:xfrm>
            <a:off x="145490" y="2814142"/>
            <a:ext cx="8541023" cy="2949096"/>
          </a:xfrm>
          <a:prstGeom prst="roundRect">
            <a:avLst>
              <a:gd name="adj" fmla="val 419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/>
              <a:t>Результаты </a:t>
            </a:r>
          </a:p>
          <a:p>
            <a:pPr algn="just"/>
            <a:r>
              <a:rPr lang="ru-RU" sz="900" dirty="0"/>
              <a:t>Пациент П., 49 лет с жалобами на общую слабость, слабость в конечностях, невозможность самостоятельной ходьбы.  </a:t>
            </a:r>
          </a:p>
          <a:p>
            <a:pPr algn="just"/>
            <a:r>
              <a:rPr lang="ru-RU" sz="900" dirty="0"/>
              <a:t>Заболел С 2013 г., когда отметил появление «гнусавого» оттенка голоса, в 2014 г. присоединилась слабость в ногах, через 2 года присоединение слабости рук. В 2017 г. стал пользоваться тростью, в 2019 г. - ходунками. Отмечает прогрессирование симптомов. С 2013 г. пациент наблюдался в РНПЦ ННХ с диагнозом БАС, неоднократно лечился стационарно. Вследствие медленного прогрессирования заболевания был установлен диагноз: Бульбоспинальная амиотрофия Кеннеди. Проводилась дифференциальная диагностика с семейным случаем БАС.</a:t>
            </a:r>
          </a:p>
          <a:p>
            <a:pPr algn="just"/>
            <a:r>
              <a:rPr lang="ru-RU" sz="900" dirty="0"/>
              <a:t>Наследственный анамнез отягощен: у родной сестры отца установлен диагноз БАС (умерла в возрасте 80 лет), двое других сестер здоровы. Родители пациента живы, проявлений болезни не отмечают. Родословная пациента приведена на рисунке 1 .</a:t>
            </a:r>
          </a:p>
          <a:p>
            <a:pPr algn="just"/>
            <a:r>
              <a:rPr lang="ru-RU" sz="900" i="1" dirty="0"/>
              <a:t>Объективный статус: </a:t>
            </a:r>
            <a:r>
              <a:rPr lang="ru-RU" sz="900" dirty="0"/>
              <a:t>Общее состояние удовлетворительное. ИМТ 21,7. ЖЕЛ 64%, ФЖЕЛ 69</a:t>
            </a:r>
            <a:r>
              <a:rPr lang="ru-RU" sz="900" b="1" dirty="0"/>
              <a:t>% </a:t>
            </a:r>
            <a:r>
              <a:rPr lang="ru-RU" sz="900" dirty="0"/>
              <a:t>(умеренные </a:t>
            </a:r>
            <a:r>
              <a:rPr lang="ru-RU" sz="900" dirty="0" err="1"/>
              <a:t>рестриктивные</a:t>
            </a:r>
            <a:r>
              <a:rPr lang="ru-RU" sz="900" dirty="0"/>
              <a:t> нарушения).</a:t>
            </a:r>
          </a:p>
          <a:p>
            <a:pPr algn="just"/>
            <a:r>
              <a:rPr lang="ru-RU" sz="900" i="1" dirty="0"/>
              <a:t>Неврологический статус: </a:t>
            </a:r>
            <a:r>
              <a:rPr lang="ru-RU" sz="900" dirty="0"/>
              <a:t>Легкая слабость мимических мышц. Фасцикуляции подбородка. Глоточный рефлекс вызывается, подвижность мягкого неба снижена. Язык подвижен, легкие фасцикуляции и гипотрофия языка. Умеренная дисфония, легкая дисфагия, дизартрия. Мышечная сила с рук: проксимально 4 балла, дистально справа 3-3,5 балла, слева 3,5 балла, с ног проксимально 2-2,5 балла, дистально 1,5-1 балла, больше слева. Мышечный тонус снижен. Глубокие рефлексы высокие, равновеликие. Координаторные пробы: коленопяточную пробу не выполняет из-за слабости. Сидит самостоятельно в инвалидном кресле. Передвигается с помощью инвалидного кресла, в течении последних 3-х месяцев.</a:t>
            </a:r>
          </a:p>
          <a:p>
            <a:pPr algn="just"/>
            <a:r>
              <a:rPr lang="ru-RU" sz="900" dirty="0"/>
              <a:t>Общий анализ крови и мочи без особенностей. ЭНМГ: признаки заинтересованности </a:t>
            </a:r>
            <a:r>
              <a:rPr lang="ru-RU" sz="900" dirty="0" err="1"/>
              <a:t>передне</a:t>
            </a:r>
            <a:r>
              <a:rPr lang="ru-RU" sz="900" dirty="0"/>
              <a:t>-роговых структур спинного мозга на уровне шейного, пояснично-крестцового утолщения. Имеется также патология моторных волокон обоих срединных и локтевых нервов аксонального характера. УЗИ мышц – генерализации </a:t>
            </a:r>
            <a:r>
              <a:rPr lang="ru-RU" sz="900" dirty="0" err="1"/>
              <a:t>фасцикуляций</a:t>
            </a:r>
            <a:r>
              <a:rPr lang="ru-RU" sz="900" dirty="0"/>
              <a:t>.</a:t>
            </a:r>
          </a:p>
          <a:p>
            <a:pPr algn="just"/>
            <a:r>
              <a:rPr lang="ru-RU" sz="900" dirty="0"/>
              <a:t>При молекулярно-генетическом исследовании у пробанда выявлен вариант нуклеотидной последовательности c.401A&gt;G в 5 экзоне гена SOD1 (chr21:33040827) в гетерозиготном состоянии, приводящий к замене аминокислоты (NM_000454.4, p.Glu134Gly). </a:t>
            </a:r>
          </a:p>
          <a:p>
            <a:pPr algn="just"/>
            <a:r>
              <a:rPr lang="ru-RU" sz="900" dirty="0"/>
              <a:t>Установлен клинический диагноз: Семейный боковой амиотрофический склероз (патогенная мутация в гене SOD1) с умеренным бульбарным синдромом, тетрапарезом: умеренный в руках, выраженный в ногах. 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B915C10C-BEED-4E3C-ADCE-6A432E228685}"/>
              </a:ext>
            </a:extLst>
          </p:cNvPr>
          <p:cNvSpPr/>
          <p:nvPr/>
        </p:nvSpPr>
        <p:spPr>
          <a:xfrm>
            <a:off x="136025" y="5829407"/>
            <a:ext cx="8550488" cy="7972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</a:pPr>
            <a:r>
              <a:rPr lang="ru-RU" sz="1000" b="1" dirty="0"/>
              <a:t>Заключение</a:t>
            </a:r>
            <a:endParaRPr lang="ru-RU" sz="900" b="1" dirty="0"/>
          </a:p>
          <a:p>
            <a:pPr algn="just">
              <a:spcBef>
                <a:spcPts val="0"/>
              </a:spcBef>
            </a:pPr>
            <a:r>
              <a:rPr lang="ru-RU" sz="900" dirty="0"/>
              <a:t>Истинную частоту семейных случаев БАС сложно установить из-за значительной гетерогенности болезни и сложности ее генетических механизмов (большое число </a:t>
            </a:r>
          </a:p>
          <a:p>
            <a:pPr algn="just">
              <a:spcBef>
                <a:spcPts val="0"/>
              </a:spcBef>
            </a:pPr>
            <a:r>
              <a:rPr lang="ru-RU" sz="900" dirty="0"/>
              <a:t>ассоциированных генов, вариабельная пенетрантность мутаций, разные клинические фенотипы при одной мутации и т. д.). Несмотря на то, что эти случаи редки, необходимо проводить оценку генетического риска для клинически здоровых членов семьи и прогнозирования потомства. Выявление семейных форм БАС с генетически подтвержденными мутациями дает возможность пациенту рассчитывать на участие в клинических испытаниях или получить в будущем патогенетическое лечение.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84EC0541-4470-4137-A924-D1B3820AB0EA}"/>
              </a:ext>
            </a:extLst>
          </p:cNvPr>
          <p:cNvSpPr/>
          <p:nvPr/>
        </p:nvSpPr>
        <p:spPr>
          <a:xfrm>
            <a:off x="136025" y="1730637"/>
            <a:ext cx="11901017" cy="1017336"/>
          </a:xfrm>
          <a:prstGeom prst="roundRect">
            <a:avLst>
              <a:gd name="adj" fmla="val 110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</a:pPr>
            <a:r>
              <a:rPr lang="ru-RU" sz="1000" b="1" dirty="0"/>
              <a:t>Цель работы</a:t>
            </a:r>
          </a:p>
          <a:p>
            <a:pPr algn="just">
              <a:spcBef>
                <a:spcPts val="0"/>
              </a:spcBef>
            </a:pPr>
            <a:r>
              <a:rPr lang="ru-RU" sz="900" dirty="0"/>
              <a:t>Представлено клиническое описание генетически подтвержденного случая бокового амиотрофического склероза с гетерозиготной мутацией в гене SOD1.</a:t>
            </a:r>
          </a:p>
          <a:p>
            <a:r>
              <a:rPr lang="ru-RU" sz="1000" b="1" dirty="0"/>
              <a:t>Материалы и методы</a:t>
            </a:r>
          </a:p>
          <a:p>
            <a:r>
              <a:rPr lang="ru-RU" sz="900" dirty="0"/>
              <a:t>В качестве материала для исследования использовали образец ДНК пробанда. Было получено информированное согласие на проведение молекулярно-генетического тестирования. Выполнено высокопроизводительное секвенирование с использованием панели </a:t>
            </a:r>
            <a:r>
              <a:rPr lang="ru-RU" sz="900" dirty="0" err="1"/>
              <a:t>TruSightOne</a:t>
            </a:r>
            <a:r>
              <a:rPr lang="ru-RU" sz="900" dirty="0"/>
              <a:t>, </a:t>
            </a:r>
            <a:r>
              <a:rPr lang="ru-RU" sz="900" dirty="0" err="1"/>
              <a:t>Illumina</a:t>
            </a:r>
            <a:r>
              <a:rPr lang="ru-RU" sz="900" dirty="0"/>
              <a:t>. Обработка данных была выполнена с помощью доступных интернет-ресурсов. Картирование прочтений на референтный геном GRCh37 и генерацию VCF-файла осуществляли с помощью </a:t>
            </a:r>
            <a:r>
              <a:rPr lang="ru-RU" sz="900" dirty="0" err="1"/>
              <a:t>Illumina</a:t>
            </a:r>
            <a:r>
              <a:rPr lang="ru-RU" sz="900" dirty="0"/>
              <a:t> DRAGEN </a:t>
            </a:r>
            <a:r>
              <a:rPr lang="ru-RU" sz="900" dirty="0" err="1"/>
              <a:t>Bio</a:t>
            </a:r>
            <a:r>
              <a:rPr lang="ru-RU" sz="900" dirty="0"/>
              <a:t>-IT </a:t>
            </a:r>
            <a:r>
              <a:rPr lang="ru-RU" sz="900" dirty="0" err="1"/>
              <a:t>Platform</a:t>
            </a:r>
            <a:r>
              <a:rPr lang="ru-RU" sz="900" dirty="0"/>
              <a:t>. Дальнейшее аннотирование вариантов было выполнено в программе </a:t>
            </a:r>
            <a:r>
              <a:rPr lang="ru-RU" sz="900" dirty="0" err="1"/>
              <a:t>Variant</a:t>
            </a:r>
            <a:r>
              <a:rPr lang="ru-RU" sz="900" dirty="0"/>
              <a:t> </a:t>
            </a:r>
            <a:r>
              <a:rPr lang="ru-RU" sz="900" dirty="0" err="1"/>
              <a:t>Interpreter</a:t>
            </a:r>
            <a:r>
              <a:rPr lang="ru-RU" sz="900" dirty="0"/>
              <a:t>. Патогенность выявленных мутаций оценивали на основании данных доступных источников литературы, открытых баз данных и с использованием ресурса </a:t>
            </a:r>
            <a:r>
              <a:rPr lang="ru-RU" sz="900" dirty="0" err="1"/>
              <a:t>VarSome</a:t>
            </a:r>
            <a:r>
              <a:rPr lang="ru-RU" sz="900" dirty="0"/>
              <a:t> (https://varsome.com/).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4EF1A04-4C8D-42FE-A1D1-D3740F6F1F44}"/>
              </a:ext>
            </a:extLst>
          </p:cNvPr>
          <p:cNvSpPr/>
          <p:nvPr/>
        </p:nvSpPr>
        <p:spPr>
          <a:xfrm>
            <a:off x="173411" y="6602930"/>
            <a:ext cx="851310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600" dirty="0"/>
              <a:t>Rosen D.R., Siddique T., Patterson D.et al. Mutations in Cu/Zn </a:t>
            </a:r>
            <a:r>
              <a:rPr lang="en-US" sz="600" dirty="0" err="1"/>
              <a:t>superoxidedismutase</a:t>
            </a:r>
            <a:r>
              <a:rPr lang="en-US" sz="600" dirty="0"/>
              <a:t> are associated with </a:t>
            </a:r>
            <a:r>
              <a:rPr lang="en-US" sz="600" dirty="0" err="1"/>
              <a:t>familialamyotrophic</a:t>
            </a:r>
            <a:r>
              <a:rPr lang="en-US" sz="600" dirty="0"/>
              <a:t> lateral sclerosis. Nature1993;362(6415):59–62.</a:t>
            </a:r>
          </a:p>
          <a:p>
            <a:r>
              <a:rPr lang="en-US" sz="600" dirty="0"/>
              <a:t>          </a:t>
            </a:r>
            <a:r>
              <a:rPr lang="ru-RU" sz="600" dirty="0"/>
              <a:t>Боковой амиотрофический склероз – современные перспективы лечения / С. А. Лихачев, Ю. Н. </a:t>
            </a:r>
            <a:r>
              <a:rPr lang="ru-RU" sz="600" dirty="0" err="1"/>
              <a:t>Рушкевич</a:t>
            </a:r>
            <a:r>
              <a:rPr lang="ru-RU" sz="600" dirty="0"/>
              <a:t>, Т. В. Корбут, В. В. Войтов // Мед. журн. – 2009. – № 1. – С. 132–135</a:t>
            </a:r>
            <a:r>
              <a:rPr lang="ru-RU" sz="700" dirty="0"/>
              <a:t>.</a:t>
            </a:r>
            <a:r>
              <a:rPr lang="en-US" sz="300" dirty="0"/>
              <a:t> 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4928615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952</Words>
  <Application>Microsoft Office PowerPoint</Application>
  <PresentationFormat>Широкоэкранный</PresentationFormat>
  <Paragraphs>64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Владимир Рогозин</cp:lastModifiedBy>
  <cp:revision>14</cp:revision>
  <dcterms:created xsi:type="dcterms:W3CDTF">2021-10-22T10:52:32Z</dcterms:created>
  <dcterms:modified xsi:type="dcterms:W3CDTF">2021-10-23T08:20:21Z</dcterms:modified>
</cp:coreProperties>
</file>